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77" r:id="rId2"/>
    <p:sldId id="754" r:id="rId3"/>
    <p:sldId id="800" r:id="rId4"/>
    <p:sldId id="802" r:id="rId5"/>
    <p:sldId id="805" r:id="rId6"/>
    <p:sldId id="801" r:id="rId7"/>
    <p:sldId id="806" r:id="rId8"/>
    <p:sldId id="803" r:id="rId9"/>
    <p:sldId id="807" r:id="rId10"/>
    <p:sldId id="804" r:id="rId11"/>
    <p:sldId id="808" r:id="rId12"/>
    <p:sldId id="787" r:id="rId13"/>
    <p:sldId id="7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FFC0CB"/>
    <a:srgbClr val="AB4FF3"/>
    <a:srgbClr val="90ED91"/>
    <a:srgbClr val="5DC762"/>
    <a:srgbClr val="FDE824"/>
    <a:srgbClr val="20908C"/>
    <a:srgbClr val="3B528B"/>
    <a:srgbClr val="450C54"/>
    <a:srgbClr val="01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82297" autoAdjust="0"/>
  </p:normalViewPr>
  <p:slideViewPr>
    <p:cSldViewPr snapToGrid="0" showGuides="1">
      <p:cViewPr varScale="1">
        <p:scale>
          <a:sx n="137" d="100"/>
          <a:sy n="137" d="100"/>
        </p:scale>
        <p:origin x="15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AdvPSA18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CA533-ACA1-65C3-71F8-0C9E74276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A2C96-9D0D-5FBD-C2DB-CF900ADE8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3A25C-779A-13E9-8420-02EBC6794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due to non-</a:t>
            </a:r>
            <a:r>
              <a:rPr lang="en-US" dirty="0" err="1"/>
              <a:t>exh</a:t>
            </a:r>
            <a:r>
              <a:rPr lang="en-US" dirty="0"/>
              <a:t> here including TIGIT+KLRG1-CD127+ which they don’t include in theirs…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15205-413F-8800-440F-564268F1E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7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0DCEF-22F5-E28A-4CC5-E9AD31E7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A3FE7-CC19-F44A-4E01-0ACE7B9E5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9F85B-5D11-929E-B10C-37DF848E8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FFEF3-0A81-9133-60D1-2E49DBB8E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87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7A472-7C6D-1D0D-8166-7DEE2D7E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63287-124F-3C48-EFD6-A54B705AC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CBFB9-D3BD-0989-5862-F9B24D114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3D8B0-5836-C834-58B4-BE6969D9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35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15071-4B77-7130-7739-154DD54E2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345F1C-0387-1097-3BFF-945AB86F3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B4B8D-1DF5-499C-8BEB-A05D8AB55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Was able to move unspecified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irAEs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to specific ones, this helped me actually test pneumonitis/rheumatoid and likely contributed to ~different results I now see for skin/thyroid as well!!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Still not sure why head/neck no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irAEs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… Holly proposed that this may be a less aggressive cancer…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355F5-1D8D-599D-DCF1-D3A81218D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8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A05D2-2AAC-69D8-76C1-B05D8E93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35ACF-89FB-2193-5BAD-618765C4D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9BBF5-59E2-D1AD-95C0-8EB16D8D6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EC4BC-AF16-E1CF-C4E6-EBCAD648E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2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4AC3C-F0BE-E16F-ABF5-A1E36766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45A72-C693-727D-2DC4-4A42FED2E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AA8F3-0FF8-C5D7-B8CA-584D866D5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Significance (p) here is from testing if a specific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irAE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type differs in that PC#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Features chosen by unadjusted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pval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&lt; 0.2 to get more features and have less NAs ideally for each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irAE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type yes vs.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This isn’t concordant really with Bukhari paper that showed CD4 subsets and CD8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Tcm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results (I don’t know what would correspond to CD4 subsets here AND for their arthritis CD8 TCM that’s not a contributing feature here to rheumatoid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16B1F-37FD-9964-C1A5-C6095173A8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1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788F0-C829-4A34-FE8D-542F2DDCC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94FB2-7A3B-D7BF-FD0F-2E9C8E071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54D7-4B53-6CCA-9ABC-F153DEDB8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Other feature combinations definitely also discriminate immunotypes though…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19747-3686-4241-0684-DCA44B47F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5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B5769-3158-A76C-3822-FF4D1B90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39F45-8C1D-8598-D502-86A7CF1F8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EA4DDA-00E8-D88C-5D07-70DC48770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43 total subjects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 think contributing to not seeing this until now was the unspecified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irAEs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that then added to these categories…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E6208-CEE6-E746-B753-5F21510F7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78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44F57-6FC8-0F83-5664-9A4C3969D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1AA9C-580D-7172-B6E8-241DB4FAE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502F06-0038-1BA0-0E79-7FB11A301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Has CCR6, PD1, CD56…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But doesn’t have data easily accessible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DDF75-BC9A-8450-4C34-454C26A593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03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2CEB-CA81-0BF7-1302-16B379073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F9DC1-F749-C4E0-EBA4-96B71F274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81129-D5E4-A3CA-C010-CB3F8C4B9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67C0F-DADA-AF04-361B-5AE88B593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2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212121"/>
                </a:solidFill>
                <a:effectLst/>
              </a:rPr>
              <a:t>Weekly meeting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11 21 2024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2500F-44BC-8400-9013-CACC12FCB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40FC6D-8494-304F-180B-C6822592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5268" cy="1825625"/>
          </a:xfrm>
        </p:spPr>
        <p:txBody>
          <a:bodyPr>
            <a:normAutofit/>
          </a:bodyPr>
          <a:lstStyle/>
          <a:p>
            <a:r>
              <a:rPr lang="en-US" dirty="0"/>
              <a:t>Gene sets from Josh’s figure 4B (</a:t>
            </a:r>
            <a:r>
              <a:rPr lang="en-US" dirty="0" err="1"/>
              <a:t>scRNAseq</a:t>
            </a:r>
            <a:r>
              <a:rPr lang="en-US" dirty="0"/>
              <a:t> of TIGIT</a:t>
            </a:r>
            <a:r>
              <a:rPr lang="en-US" baseline="30000" dirty="0"/>
              <a:t>-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vs. others) don’t show concordance with accessibilities in non-exhausted CD127</a:t>
            </a:r>
            <a:r>
              <a:rPr lang="en-US" baseline="30000" dirty="0"/>
              <a:t>+</a:t>
            </a:r>
            <a:r>
              <a:rPr lang="en-US" dirty="0"/>
              <a:t> in </a:t>
            </a:r>
            <a:r>
              <a:rPr lang="en-US" dirty="0" err="1"/>
              <a:t>AbATE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ABED7-BB7D-6D1F-110F-4D2687C4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41" y="2013760"/>
            <a:ext cx="4897135" cy="48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5928-83FD-55B8-A246-D6E795BEB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9CBE88-9A8B-7814-1EED-8780999B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5268" cy="1825625"/>
          </a:xfrm>
        </p:spPr>
        <p:txBody>
          <a:bodyPr>
            <a:normAutofit/>
          </a:bodyPr>
          <a:lstStyle/>
          <a:p>
            <a:r>
              <a:rPr lang="en-US" dirty="0"/>
              <a:t>Bulk </a:t>
            </a:r>
            <a:r>
              <a:rPr lang="en-US" dirty="0" err="1"/>
              <a:t>RNAseq</a:t>
            </a:r>
            <a:r>
              <a:rPr lang="en-US" dirty="0"/>
              <a:t> of CD8s at baseline and 85 days on IL7R blockade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EE8F3-439C-99A9-0882-E1FF9BBB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33" y="3966081"/>
            <a:ext cx="7775279" cy="271332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B5FA51-7678-F059-AA8E-CE00A8A67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60726" cy="4093584"/>
          </a:xfrm>
        </p:spPr>
        <p:txBody>
          <a:bodyPr>
            <a:normAutofit/>
          </a:bodyPr>
          <a:lstStyle/>
          <a:p>
            <a:r>
              <a:rPr lang="en-US" dirty="0"/>
              <a:t>They did not see significant differences in PD-1 expression in CD8s after IL7R blockade</a:t>
            </a:r>
          </a:p>
          <a:p>
            <a:r>
              <a:rPr lang="en-US" dirty="0"/>
              <a:t>Could potentially look at TIGIT, KLRG1, B3GAT1…</a:t>
            </a:r>
          </a:p>
          <a:p>
            <a:r>
              <a:rPr lang="en-US" dirty="0"/>
              <a:t>Data not readily available, would need to ask Kevin Harold/others</a:t>
            </a:r>
          </a:p>
        </p:txBody>
      </p:sp>
    </p:spTree>
    <p:extLst>
      <p:ext uri="{BB962C8B-B14F-4D97-AF65-F5344CB8AC3E}">
        <p14:creationId xmlns:p14="http://schemas.microsoft.com/office/powerpoint/2010/main" val="405949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3E036-3839-DA46-D262-5E5444CC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24A4FC-5006-DE1F-6CE4-C7F9DF72A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60726" cy="40935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NCI </a:t>
            </a:r>
            <a:r>
              <a:rPr lang="en-US" dirty="0" err="1"/>
              <a:t>irAE</a:t>
            </a:r>
            <a:r>
              <a:rPr lang="en-US" dirty="0"/>
              <a:t>: some features show frequency differences for specific </a:t>
            </a:r>
            <a:r>
              <a:rPr lang="en-US" dirty="0" err="1"/>
              <a:t>irAE</a:t>
            </a:r>
            <a:r>
              <a:rPr lang="en-US" dirty="0"/>
              <a:t> type comparisons (baseline analyses)</a:t>
            </a:r>
          </a:p>
          <a:p>
            <a:pPr lvl="1"/>
            <a:r>
              <a:rPr lang="en-US" dirty="0"/>
              <a:t>CD38</a:t>
            </a:r>
            <a:r>
              <a:rPr lang="en-US" baseline="30000" dirty="0"/>
              <a:t>hi</a:t>
            </a:r>
            <a:r>
              <a:rPr lang="en-US" dirty="0"/>
              <a:t>CD127</a:t>
            </a:r>
            <a:r>
              <a:rPr lang="en-US" baseline="30000" dirty="0"/>
              <a:t>-</a:t>
            </a:r>
            <a:r>
              <a:rPr lang="en-US" dirty="0"/>
              <a:t> of NN CD8s (thyroid)</a:t>
            </a:r>
          </a:p>
          <a:p>
            <a:pPr lvl="1"/>
            <a:r>
              <a:rPr lang="en-US" b="1" dirty="0"/>
              <a:t>CM of </a:t>
            </a:r>
            <a:r>
              <a:rPr lang="en-US" b="1" dirty="0" err="1"/>
              <a:t>Tconv</a:t>
            </a:r>
            <a:r>
              <a:rPr lang="en-US" b="1" dirty="0"/>
              <a:t> (skin)</a:t>
            </a:r>
          </a:p>
          <a:p>
            <a:pPr lvl="1"/>
            <a:r>
              <a:rPr lang="en-US" b="1" dirty="0"/>
              <a:t>PD1</a:t>
            </a:r>
            <a:r>
              <a:rPr lang="en-US" b="1" baseline="30000" dirty="0"/>
              <a:t>+</a:t>
            </a:r>
            <a:r>
              <a:rPr lang="en-US" b="1" dirty="0"/>
              <a:t> of NKs (pneumonitis)</a:t>
            </a:r>
          </a:p>
          <a:p>
            <a:pPr lvl="1"/>
            <a:r>
              <a:rPr lang="en-US" b="1" dirty="0"/>
              <a:t>Naïve of B cells (rheumatoid)</a:t>
            </a:r>
          </a:p>
          <a:p>
            <a:pPr lvl="1"/>
            <a:r>
              <a:rPr lang="en-US" dirty="0"/>
              <a:t>Combination of a few features’ frequencies can distinguish between (general) yes vs. no </a:t>
            </a:r>
            <a:r>
              <a:rPr lang="en-US" dirty="0" err="1"/>
              <a:t>irAE</a:t>
            </a:r>
            <a:endParaRPr lang="en-US" dirty="0"/>
          </a:p>
          <a:p>
            <a:r>
              <a:rPr lang="en-US" dirty="0" err="1"/>
              <a:t>AbATE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do not see concordance b/w </a:t>
            </a:r>
            <a:r>
              <a:rPr lang="en-US" dirty="0" err="1"/>
              <a:t>RNAseq</a:t>
            </a:r>
            <a:r>
              <a:rPr lang="en-US" dirty="0"/>
              <a:t> gene set of TIGIT</a:t>
            </a:r>
            <a:r>
              <a:rPr lang="en-US" baseline="30000" dirty="0"/>
              <a:t>-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and ATAC accessibilities of not DP CD127</a:t>
            </a:r>
            <a:r>
              <a:rPr lang="en-US" baseline="30000" dirty="0"/>
              <a:t>+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D9E63E8-95CE-34C4-A282-6BB21360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241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10638453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NCI </a:t>
            </a:r>
            <a:r>
              <a:rPr lang="en-US" dirty="0" err="1"/>
              <a:t>irAE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IMPACD: resolve discrepancies in counts, then proceed to hierarchical gating and comparing counts b/w </a:t>
            </a:r>
            <a:r>
              <a:rPr lang="en-US" dirty="0" err="1"/>
              <a:t>irAE</a:t>
            </a:r>
            <a:r>
              <a:rPr lang="en-US" dirty="0"/>
              <a:t> (general/specific) groups at baseline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test baseline general </a:t>
            </a:r>
            <a:r>
              <a:rPr lang="en-US" dirty="0" err="1"/>
              <a:t>irAE</a:t>
            </a:r>
            <a:r>
              <a:rPr lang="en-US" dirty="0"/>
              <a:t> module in public datasets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AbATE</a:t>
            </a:r>
            <a:r>
              <a:rPr lang="en-US" dirty="0"/>
              <a:t>: think about how to combine manuscripts w/ Josh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identify MT SNVs from </a:t>
            </a:r>
            <a:r>
              <a:rPr lang="en-US" dirty="0" err="1"/>
              <a:t>scRNAseq</a:t>
            </a:r>
            <a:r>
              <a:rPr lang="en-US" dirty="0"/>
              <a:t> in P384 (Josh’s/</a:t>
            </a:r>
            <a:r>
              <a:rPr lang="en-US" dirty="0" err="1"/>
              <a:t>Basilin’s</a:t>
            </a:r>
            <a:r>
              <a:rPr lang="en-US" dirty="0"/>
              <a:t> </a:t>
            </a:r>
            <a:r>
              <a:rPr lang="en-US" dirty="0" err="1"/>
              <a:t>scRNAseq</a:t>
            </a:r>
            <a:r>
              <a:rPr lang="en-US" dirty="0"/>
              <a:t>)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use </a:t>
            </a:r>
            <a:r>
              <a:rPr lang="en-US" dirty="0" err="1"/>
              <a:t>CITEseq</a:t>
            </a:r>
            <a:r>
              <a:rPr lang="en-US" dirty="0"/>
              <a:t> markers to identify DP PD-1</a:t>
            </a:r>
            <a:r>
              <a:rPr lang="en-US" baseline="30000" dirty="0"/>
              <a:t>+</a:t>
            </a:r>
            <a:r>
              <a:rPr lang="en-US" dirty="0"/>
              <a:t>/CD57</a:t>
            </a:r>
            <a:r>
              <a:rPr lang="en-US" baseline="30000" dirty="0"/>
              <a:t>+</a:t>
            </a:r>
            <a:r>
              <a:rPr lang="en-US" dirty="0"/>
              <a:t> populations (in addition to TIGIT</a:t>
            </a:r>
            <a:r>
              <a:rPr lang="en-US" baseline="30000" dirty="0"/>
              <a:t>-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one)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compare lineages identified by MT SNVs to those identified by TCR clonotypes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A3279-489D-583B-3F74-3393171D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67" y="5282010"/>
            <a:ext cx="4318518" cy="14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34600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NCI progress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baseline features frequencies delineating specific </a:t>
            </a:r>
            <a:r>
              <a:rPr lang="en-US" dirty="0" err="1"/>
              <a:t>irAEs</a:t>
            </a:r>
            <a:r>
              <a:rPr lang="en-US" dirty="0"/>
              <a:t>!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IMPACD validation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AbATE</a:t>
            </a:r>
            <a:r>
              <a:rPr lang="en-US" dirty="0"/>
              <a:t>: brainstorming combining manuscripts w/ Josh</a:t>
            </a:r>
          </a:p>
        </p:txBody>
      </p:sp>
    </p:spTree>
    <p:extLst>
      <p:ext uri="{BB962C8B-B14F-4D97-AF65-F5344CB8AC3E}">
        <p14:creationId xmlns:p14="http://schemas.microsoft.com/office/powerpoint/2010/main" val="203989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BD699-B35B-9C90-DAC0-AE695767A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2749F-245E-FAB1-F2BF-1667E17C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03" y="0"/>
            <a:ext cx="7583897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267914-C66F-246B-81EC-8FFEB538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562600" cy="1825625"/>
          </a:xfrm>
        </p:spPr>
        <p:txBody>
          <a:bodyPr>
            <a:normAutofit/>
          </a:bodyPr>
          <a:lstStyle/>
          <a:p>
            <a:r>
              <a:rPr lang="en-US" dirty="0"/>
              <a:t>Updated NCI </a:t>
            </a:r>
            <a:r>
              <a:rPr lang="en-US" dirty="0" err="1"/>
              <a:t>irAE</a:t>
            </a:r>
            <a:r>
              <a:rPr lang="en-US" dirty="0"/>
              <a:t> cohort summary</a:t>
            </a:r>
          </a:p>
        </p:txBody>
      </p:sp>
    </p:spTree>
    <p:extLst>
      <p:ext uri="{BB962C8B-B14F-4D97-AF65-F5344CB8AC3E}">
        <p14:creationId xmlns:p14="http://schemas.microsoft.com/office/powerpoint/2010/main" val="309575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71578-DA5F-7368-FCFF-02E69B05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227680-C8C5-D09E-C8CA-D5FF5A40D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479832" cy="1825625"/>
          </a:xfrm>
        </p:spPr>
        <p:txBody>
          <a:bodyPr>
            <a:normAutofit/>
          </a:bodyPr>
          <a:lstStyle/>
          <a:p>
            <a:r>
              <a:rPr lang="en-US" dirty="0"/>
              <a:t>Baseline immunotypes do not greatly differ by primary cancer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BAA61-2814-BAA4-360A-6CDA4C06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63" y="1459063"/>
            <a:ext cx="4822105" cy="539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0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6189-83D6-E444-371B-7A9B025E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308CCF-9714-0455-8353-7A9F504AC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479832" cy="1825625"/>
          </a:xfrm>
        </p:spPr>
        <p:txBody>
          <a:bodyPr>
            <a:normAutofit/>
          </a:bodyPr>
          <a:lstStyle/>
          <a:p>
            <a:r>
              <a:rPr lang="en-US" dirty="0"/>
              <a:t>Some features are more </a:t>
            </a:r>
            <a:r>
              <a:rPr lang="en-US" dirty="0" err="1"/>
              <a:t>irAE</a:t>
            </a:r>
            <a:r>
              <a:rPr lang="en-US" dirty="0"/>
              <a:t>-type specific (baseline immunotypes)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F0179-F08A-C8E9-F97B-06CB0F0CD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1" y="1872731"/>
            <a:ext cx="6242179" cy="498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4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681AD-6B64-A939-D53E-EFC040532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6EAAB0-417C-7ABF-FD91-D992CAB3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5268" cy="1825625"/>
          </a:xfrm>
        </p:spPr>
        <p:txBody>
          <a:bodyPr>
            <a:normAutofit/>
          </a:bodyPr>
          <a:lstStyle/>
          <a:p>
            <a:r>
              <a:rPr lang="en-US" dirty="0"/>
              <a:t>For general </a:t>
            </a:r>
            <a:r>
              <a:rPr lang="en-US" dirty="0" err="1"/>
              <a:t>irAEs</a:t>
            </a:r>
            <a:r>
              <a:rPr lang="en-US" dirty="0"/>
              <a:t>, whittled down to 4 features (other combinations of </a:t>
            </a:r>
            <a:r>
              <a:rPr lang="en-US" u="sng" dirty="0"/>
              <a:t>&gt;</a:t>
            </a:r>
            <a:r>
              <a:rPr lang="en-US" dirty="0"/>
              <a:t> 4 also work)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FA94C-A1DA-367D-057D-5151CE6B0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0165"/>
            <a:ext cx="4293002" cy="4867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4A6A7-D063-54F2-1D00-79EF390F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69" y="2190953"/>
            <a:ext cx="4887579" cy="316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63CEA-1B14-6E16-147B-9CD2B6D43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248" y="3124608"/>
            <a:ext cx="2634215" cy="1278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47437B-F534-203C-B77B-5711C5DA8E79}"/>
              </a:ext>
            </a:extLst>
          </p:cNvPr>
          <p:cNvSpPr txBox="1"/>
          <p:nvPr/>
        </p:nvSpPr>
        <p:spPr>
          <a:xfrm>
            <a:off x="6242179" y="544907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0.001</a:t>
            </a:r>
          </a:p>
        </p:txBody>
      </p:sp>
    </p:spTree>
    <p:extLst>
      <p:ext uri="{BB962C8B-B14F-4D97-AF65-F5344CB8AC3E}">
        <p14:creationId xmlns:p14="http://schemas.microsoft.com/office/powerpoint/2010/main" val="204912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FB7F7-0B6D-F939-8E19-E2CF1924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CCCD9B-E520-4348-1B0D-4FAC904C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5268" cy="1825625"/>
          </a:xfrm>
        </p:spPr>
        <p:txBody>
          <a:bodyPr>
            <a:normAutofit/>
          </a:bodyPr>
          <a:lstStyle/>
          <a:p>
            <a:r>
              <a:rPr lang="en-US" dirty="0"/>
              <a:t>For some specific </a:t>
            </a:r>
            <a:r>
              <a:rPr lang="en-US" dirty="0" err="1"/>
              <a:t>irAEs</a:t>
            </a:r>
            <a:r>
              <a:rPr lang="en-US" dirty="0"/>
              <a:t>, a few features’ </a:t>
            </a:r>
            <a:r>
              <a:rPr lang="en-US" dirty="0" err="1"/>
              <a:t>freqs</a:t>
            </a:r>
            <a:r>
              <a:rPr lang="en-US" dirty="0"/>
              <a:t> appear distinct between groups at baseline!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D1331-B33F-3ABC-437A-2AC5596F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58" y="2014930"/>
            <a:ext cx="3985347" cy="2396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97712-5ED6-7421-2693-8CDBF17F8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77" y="2014932"/>
            <a:ext cx="4010269" cy="2396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057ED-C3BC-FE4F-4A3C-26BEC8E13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461058"/>
            <a:ext cx="4021793" cy="2396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25F9B1-2883-3110-E2D3-D9DFB0C95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277" y="4581212"/>
            <a:ext cx="3744290" cy="2276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45ACD0-0F1B-5452-D2D0-AF3E8AD914BC}"/>
              </a:ext>
            </a:extLst>
          </p:cNvPr>
          <p:cNvSpPr txBox="1"/>
          <p:nvPr/>
        </p:nvSpPr>
        <p:spPr>
          <a:xfrm>
            <a:off x="1331936" y="1721421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Thyroid (n = 7): </a:t>
            </a:r>
            <a:r>
              <a:rPr lang="en-US" dirty="0" err="1"/>
              <a:t>padj</a:t>
            </a:r>
            <a:r>
              <a:rPr lang="en-US" dirty="0"/>
              <a:t> = 0.07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ADBD3-5CD2-5E5A-2210-50738FCEB952}"/>
              </a:ext>
            </a:extLst>
          </p:cNvPr>
          <p:cNvSpPr txBox="1"/>
          <p:nvPr/>
        </p:nvSpPr>
        <p:spPr>
          <a:xfrm>
            <a:off x="5873800" y="1721421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Skin (n = 9): </a:t>
            </a:r>
            <a:r>
              <a:rPr lang="en-US" dirty="0" err="1"/>
              <a:t>padj</a:t>
            </a:r>
            <a:r>
              <a:rPr lang="en-US" dirty="0"/>
              <a:t> = 0.04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69C6C-1935-DF33-3026-C5AE705F7CA7}"/>
              </a:ext>
            </a:extLst>
          </p:cNvPr>
          <p:cNvSpPr txBox="1"/>
          <p:nvPr/>
        </p:nvSpPr>
        <p:spPr>
          <a:xfrm>
            <a:off x="1096257" y="4221090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Pneumonitis (n = 3): </a:t>
            </a:r>
            <a:r>
              <a:rPr lang="en-US" dirty="0" err="1"/>
              <a:t>padj</a:t>
            </a:r>
            <a:r>
              <a:rPr lang="en-US" dirty="0"/>
              <a:t> = 0.001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B4C89-F75A-CC0E-B9DC-761B1645E87C}"/>
              </a:ext>
            </a:extLst>
          </p:cNvPr>
          <p:cNvSpPr txBox="1"/>
          <p:nvPr/>
        </p:nvSpPr>
        <p:spPr>
          <a:xfrm>
            <a:off x="5492060" y="4221090"/>
            <a:ext cx="314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Rheumatoid (n = 3): </a:t>
            </a:r>
            <a:r>
              <a:rPr lang="en-US" dirty="0" err="1"/>
              <a:t>padj</a:t>
            </a:r>
            <a:r>
              <a:rPr lang="en-US" dirty="0"/>
              <a:t> = 0.03</a:t>
            </a:r>
          </a:p>
        </p:txBody>
      </p:sp>
    </p:spTree>
    <p:extLst>
      <p:ext uri="{BB962C8B-B14F-4D97-AF65-F5344CB8AC3E}">
        <p14:creationId xmlns:p14="http://schemas.microsoft.com/office/powerpoint/2010/main" val="142676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EC4C-3F22-8AC4-85B2-5D3DEE72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A373D2-24C2-8B3B-873B-0F623ED3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5268" cy="1825625"/>
          </a:xfrm>
        </p:spPr>
        <p:txBody>
          <a:bodyPr>
            <a:normAutofit/>
          </a:bodyPr>
          <a:lstStyle/>
          <a:p>
            <a:r>
              <a:rPr lang="en-US" dirty="0"/>
              <a:t>1 potential dataset with necessary features to test 4 feature module (for general </a:t>
            </a:r>
            <a:r>
              <a:rPr lang="en-US" dirty="0" err="1"/>
              <a:t>irAEs</a:t>
            </a:r>
            <a:r>
              <a:rPr lang="en-US" dirty="0"/>
              <a:t>) 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9680D-47AC-0BA3-E679-E2B18A04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00" y="2646544"/>
            <a:ext cx="8939622" cy="27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A5483-0458-39A6-BF88-B15A5F5C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49C6A5-D098-8015-60CF-5F441AB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33595" cy="2909920"/>
          </a:xfrm>
        </p:spPr>
        <p:txBody>
          <a:bodyPr>
            <a:normAutofit/>
          </a:bodyPr>
          <a:lstStyle/>
          <a:p>
            <a:r>
              <a:rPr lang="en-US" dirty="0"/>
              <a:t>IMPACD: some discrepancies between Alice W.’s cell counts &amp; my cell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89003-0787-7A49-5098-1B398AD2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98" y="0"/>
            <a:ext cx="6837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43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69815</TotalTime>
  <Words>626</Words>
  <Application>Microsoft Macintosh PowerPoint</Application>
  <PresentationFormat>Widescreen</PresentationFormat>
  <Paragraphs>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AdvPSA183</vt:lpstr>
      <vt:lpstr>Aptos</vt:lpstr>
      <vt:lpstr>Arial</vt:lpstr>
      <vt:lpstr>Calibri</vt:lpstr>
      <vt:lpstr>Calibri Light</vt:lpstr>
      <vt:lpstr>Cambria</vt:lpstr>
      <vt:lpstr>Office Theme</vt:lpstr>
      <vt:lpstr>Weekly meeting</vt:lpstr>
      <vt:lpstr>Outline</vt:lpstr>
      <vt:lpstr>Updated NCI irAE cohort summary</vt:lpstr>
      <vt:lpstr>Baseline immunotypes do not greatly differ by primary cancer type</vt:lpstr>
      <vt:lpstr>Some features are more irAE-type specific (baseline immunotypes)</vt:lpstr>
      <vt:lpstr>For general irAEs, whittled down to 4 features (other combinations of &gt; 4 also work)</vt:lpstr>
      <vt:lpstr>For some specific irAEs, a few features’ freqs appear distinct between groups at baseline!</vt:lpstr>
      <vt:lpstr>1 potential dataset with necessary features to test 4 feature module (for general irAEs) in</vt:lpstr>
      <vt:lpstr>IMPACD: some discrepancies between Alice W.’s cell counts &amp; my cell counts</vt:lpstr>
      <vt:lpstr>Gene sets from Josh’s figure 4B (scRNAseq of TIGIT-CD127+ vs. others) don’t show concordance with accessibilities in non-exhausted CD127+ in AbATE</vt:lpstr>
      <vt:lpstr>Bulk RNAseq of CD8s at baseline and 85 days on IL7R blockade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10167</cp:revision>
  <dcterms:created xsi:type="dcterms:W3CDTF">2023-09-15T17:40:02Z</dcterms:created>
  <dcterms:modified xsi:type="dcterms:W3CDTF">2024-11-21T23:18:14Z</dcterms:modified>
</cp:coreProperties>
</file>